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310" r:id="rId3"/>
    <p:sldId id="262" r:id="rId4"/>
    <p:sldId id="397" r:id="rId5"/>
    <p:sldId id="358" r:id="rId6"/>
    <p:sldId id="357" r:id="rId7"/>
    <p:sldId id="360" r:id="rId8"/>
    <p:sldId id="363" r:id="rId9"/>
    <p:sldId id="371" r:id="rId10"/>
    <p:sldId id="370" r:id="rId11"/>
    <p:sldId id="372" r:id="rId12"/>
    <p:sldId id="375" r:id="rId13"/>
    <p:sldId id="382" r:id="rId14"/>
    <p:sldId id="374" r:id="rId15"/>
    <p:sldId id="376" r:id="rId16"/>
    <p:sldId id="380" r:id="rId17"/>
    <p:sldId id="379" r:id="rId18"/>
    <p:sldId id="377" r:id="rId19"/>
    <p:sldId id="378" r:id="rId20"/>
    <p:sldId id="398" r:id="rId21"/>
    <p:sldId id="383" r:id="rId22"/>
    <p:sldId id="384" r:id="rId23"/>
    <p:sldId id="385" r:id="rId24"/>
    <p:sldId id="386" r:id="rId25"/>
    <p:sldId id="387" r:id="rId26"/>
    <p:sldId id="388" r:id="rId27"/>
    <p:sldId id="391" r:id="rId28"/>
    <p:sldId id="392" r:id="rId29"/>
    <p:sldId id="393" r:id="rId30"/>
    <p:sldId id="394" r:id="rId31"/>
    <p:sldId id="396" r:id="rId32"/>
    <p:sldId id="395" r:id="rId33"/>
    <p:sldId id="399" r:id="rId34"/>
    <p:sldId id="403" r:id="rId35"/>
    <p:sldId id="404" r:id="rId36"/>
    <p:sldId id="390" r:id="rId37"/>
    <p:sldId id="400" r:id="rId38"/>
    <p:sldId id="401" r:id="rId39"/>
    <p:sldId id="40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05155D93-E5EC-C747-8E7C-E2708EFE97F6}">
          <p14:sldIdLst>
            <p14:sldId id="397"/>
            <p14:sldId id="358"/>
            <p14:sldId id="357"/>
            <p14:sldId id="360"/>
            <p14:sldId id="363"/>
            <p14:sldId id="371"/>
            <p14:sldId id="370"/>
            <p14:sldId id="372"/>
            <p14:sldId id="375"/>
            <p14:sldId id="382"/>
            <p14:sldId id="374"/>
            <p14:sldId id="376"/>
            <p14:sldId id="380"/>
            <p14:sldId id="379"/>
            <p14:sldId id="377"/>
            <p14:sldId id="378"/>
          </p14:sldIdLst>
        </p14:section>
        <p14:section name="Shrink" id="{CEC08444-0EE5-D24A-8A78-A73E3D660C99}">
          <p14:sldIdLst>
            <p14:sldId id="398"/>
            <p14:sldId id="383"/>
            <p14:sldId id="384"/>
            <p14:sldId id="385"/>
            <p14:sldId id="386"/>
            <p14:sldId id="387"/>
            <p14:sldId id="388"/>
            <p14:sldId id="391"/>
            <p14:sldId id="392"/>
            <p14:sldId id="393"/>
            <p14:sldId id="394"/>
            <p14:sldId id="396"/>
            <p14:sldId id="395"/>
          </p14:sldIdLst>
        </p14:section>
        <p14:section name="Weather" id="{D50661AC-1B1B-C048-9CCD-D978E58D6070}">
          <p14:sldIdLst>
            <p14:sldId id="399"/>
            <p14:sldId id="403"/>
            <p14:sldId id="404"/>
            <p14:sldId id="390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090"/>
    <p:restoredTop sz="90564"/>
  </p:normalViewPr>
  <p:slideViewPr>
    <p:cSldViewPr snapToGrid="0" snapToObjects="1">
      <p:cViewPr varScale="1">
        <p:scale>
          <a:sx n="58" d="100"/>
          <a:sy n="58" d="100"/>
        </p:scale>
        <p:origin x="192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an array help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1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6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modify the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9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7979" indent="-377979" algn="just" defTabSz="1007943" eaLnBrk="0">
              <a:lnSpc>
                <a:spcPct val="90000"/>
              </a:lnSpc>
              <a:spcAft>
                <a:spcPct val="50000"/>
              </a:spcAft>
              <a:buClrTx/>
              <a:buSzTx/>
              <a:buFontTx/>
              <a:buChar char="•"/>
            </a:pPr>
            <a:r>
              <a:rPr lang="en-US" sz="1200" dirty="0">
                <a:solidFill>
                  <a:srgbClr val="000000"/>
                </a:solidFill>
                <a:latin typeface="Times New Roman" pitchFamily="1" charset="0"/>
              </a:rPr>
              <a:t>One of the most famous cryptograms was written by Edgar Allan Poe in his short story “The Gold Bug.”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18</a:t>
            </a:r>
            <a:br>
              <a:rPr lang="en-US" dirty="0"/>
            </a:br>
            <a:r>
              <a:rPr lang="en-US" dirty="0"/>
              <a:t>Practice with 1D and 2D Arrays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7706"/>
          <a:stretch/>
        </p:blipFill>
        <p:spPr>
          <a:xfrm>
            <a:off x="2124082" y="1597152"/>
            <a:ext cx="4895836" cy="4782312"/>
          </a:xfrm>
        </p:spPr>
      </p:pic>
      <p:sp>
        <p:nvSpPr>
          <p:cNvPr id="5" name="TextBox 4"/>
          <p:cNvSpPr txBox="1"/>
          <p:nvPr/>
        </p:nvSpPr>
        <p:spPr>
          <a:xfrm>
            <a:off x="938784" y="3080367"/>
            <a:ext cx="7266432" cy="954107"/>
          </a:xfrm>
          <a:prstGeom prst="rect">
            <a:avLst/>
          </a:prstGeom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arrays!) of pixels!  Pixels are just integer values from 0-255.</a:t>
            </a: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00" y="4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daisy.jpg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812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6459" y="1953417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5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write a program that can </a:t>
            </a:r>
            <a:r>
              <a:rPr lang="en-US" i="1" dirty="0"/>
              <a:t>shrink</a:t>
            </a:r>
            <a:r>
              <a:rPr lang="en-US" dirty="0"/>
              <a:t> an image to ½ its original size.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8947"/>
            <a:ext cx="3813637" cy="3923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70" y="3192178"/>
            <a:ext cx="1902130" cy="195681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84803" y="3802582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6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500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43140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5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13801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8599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2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0643"/>
              </p:ext>
            </p:extLst>
          </p:nvPr>
        </p:nvGraphicFramePr>
        <p:xfrm>
          <a:off x="783772" y="2974967"/>
          <a:ext cx="3390904" cy="3370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, 0)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(2, 2)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endParaRPr lang="en-US" sz="2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82995"/>
              </p:ext>
            </p:extLst>
          </p:nvPr>
        </p:nvGraphicFramePr>
        <p:xfrm>
          <a:off x="6515100" y="3817702"/>
          <a:ext cx="1695452" cy="16854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(0,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73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(1, 0)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(1,</a:t>
                      </a:r>
                      <a:r>
                        <a:rPr lang="en-US" sz="2200" b="1" baseline="0" dirty="0">
                          <a:solidFill>
                            <a:schemeClr val="bg1"/>
                          </a:solidFill>
                        </a:rPr>
                        <a:t> 1)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601938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</p:spTree>
    <p:extLst>
      <p:ext uri="{BB962C8B-B14F-4D97-AF65-F5344CB8AC3E}">
        <p14:creationId xmlns:p14="http://schemas.microsoft.com/office/powerpoint/2010/main" val="222962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Shrink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210052" y="4292435"/>
            <a:ext cx="1485900" cy="736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Given a pixel (x, y) in our smaller image, how do we know which pixel in our larger image should go there?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3390"/>
              </p:ext>
            </p:extLst>
          </p:nvPr>
        </p:nvGraphicFramePr>
        <p:xfrm>
          <a:off x="649063" y="3158210"/>
          <a:ext cx="3004458" cy="29976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6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17498"/>
              </p:ext>
            </p:extLst>
          </p:nvPr>
        </p:nvGraphicFramePr>
        <p:xfrm>
          <a:off x="6252483" y="3763504"/>
          <a:ext cx="1790700" cy="1793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9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7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89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183445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3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 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107174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9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6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image.getPixelArray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result =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/2][pixels[0].length/2];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 = 0; r 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result.length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r++)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 = 0; c &lt; result[0].length;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		result[r][c] = pixels[r*2][c*2];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image.setPixelArray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(result);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816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54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5448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</a:t>
            </a:r>
            <a:r>
              <a:rPr lang="en-US" altLang="x-none" b="1" i="1" dirty="0">
                <a:latin typeface="Consolas" charset="0"/>
              </a:rPr>
              <a:t>cryptogram</a:t>
            </a:r>
            <a:r>
              <a:rPr lang="en-US" altLang="x-none" dirty="0">
                <a:latin typeface="Consolas" charset="0"/>
              </a:rPr>
              <a:t> is a puzzle in which a message is encoded by replacing each letter in the original text with some other letter. Your job in solving a cryptogram is figuring out this substitution pattern.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dirty="0">
                <a:latin typeface="Consolas" charset="0"/>
              </a:rPr>
              <a:t>A common technique is assuming the most common letters in the coded message correspond to the most common letters in English.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Cryptogram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E50C58A-21F5-5746-875B-9046DEC0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656" t="479" r="656" b="479"/>
          <a:stretch>
            <a:fillRect/>
          </a:stretch>
        </p:blipFill>
        <p:spPr bwMode="auto">
          <a:xfrm>
            <a:off x="6245655" y="2206271"/>
            <a:ext cx="2441145" cy="3359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F302DAC1-29A8-A840-83A0-409D4DBEB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288" y="5566128"/>
            <a:ext cx="2855877" cy="32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defTabSz="1007943" eaLnBrk="0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543" b="1" dirty="0">
                <a:solidFill>
                  <a:srgbClr val="000000"/>
                </a:solidFill>
                <a:latin typeface="Helvetica Neue" pitchFamily="1" charset="0"/>
              </a:rPr>
              <a:t>Edgar Allan Poe (1809-1849)</a:t>
            </a:r>
            <a:endParaRPr lang="en-US" sz="1543" b="1" dirty="0">
              <a:solidFill>
                <a:srgbClr val="000000"/>
              </a:solidFill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69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 Frequency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34189-C1E9-4845-B757-558D7B64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0992"/>
            <a:ext cx="7260792" cy="5537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74553-8553-8E45-9FD2-364EE0053549}"/>
              </a:ext>
            </a:extLst>
          </p:cNvPr>
          <p:cNvSpPr txBox="1"/>
          <p:nvPr/>
        </p:nvSpPr>
        <p:spPr>
          <a:xfrm>
            <a:off x="5573712" y="4389437"/>
            <a:ext cx="2852063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Peter </a:t>
            </a:r>
            <a:r>
              <a:rPr lang="en-US" dirty="0" err="1"/>
              <a:t>Norvig</a:t>
            </a:r>
            <a:endParaRPr lang="en-US" dirty="0"/>
          </a:p>
          <a:p>
            <a:r>
              <a:rPr lang="en-US" dirty="0"/>
              <a:t>Head of Google Research</a:t>
            </a:r>
          </a:p>
          <a:p>
            <a:r>
              <a:rPr lang="en-US" dirty="0"/>
              <a:t>Former CS221 Instructor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D5309-0106-1B40-B2C1-74DB151145FF}"/>
              </a:ext>
            </a:extLst>
          </p:cNvPr>
          <p:cNvSpPr txBox="1"/>
          <p:nvPr/>
        </p:nvSpPr>
        <p:spPr>
          <a:xfrm>
            <a:off x="5573712" y="545623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3.8 trillion letters</a:t>
            </a:r>
          </a:p>
        </p:txBody>
      </p:sp>
    </p:spTree>
    <p:extLst>
      <p:ext uri="{BB962C8B-B14F-4D97-AF65-F5344CB8AC3E}">
        <p14:creationId xmlns:p14="http://schemas.microsoft.com/office/powerpoint/2010/main" val="177823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Idea: Array of Counters</a:t>
            </a:r>
          </a:p>
        </p:txBody>
      </p:sp>
      <p:sp>
        <p:nvSpPr>
          <p:cNvPr id="17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For problems like this, where we want to keep count of many things, a </a:t>
            </a:r>
            <a:r>
              <a:rPr lang="en-US" altLang="x-none" i="1" dirty="0"/>
              <a:t>frequency table </a:t>
            </a:r>
            <a:r>
              <a:rPr lang="en-US" altLang="x-none" dirty="0"/>
              <a:t>(or </a:t>
            </a:r>
            <a:r>
              <a:rPr lang="en-US" altLang="x-none" i="1" dirty="0"/>
              <a:t>tally array</a:t>
            </a:r>
            <a:r>
              <a:rPr lang="en-US" altLang="x-none" dirty="0"/>
              <a:t>) can be a clever solution.</a:t>
            </a:r>
          </a:p>
          <a:p>
            <a:pPr lvl="1"/>
            <a:r>
              <a:rPr lang="en-US" altLang="x-none" sz="2400" i="1" dirty="0"/>
              <a:t>Idea:</a:t>
            </a:r>
            <a:r>
              <a:rPr lang="en-US" altLang="x-none" sz="2400" dirty="0"/>
              <a:t> The element at index </a:t>
            </a:r>
            <a:r>
              <a:rPr lang="en-US" altLang="x-none" sz="2400" i="1" dirty="0" err="1"/>
              <a:t>i</a:t>
            </a:r>
            <a:r>
              <a:rPr lang="en-US" altLang="x-none" sz="2400" dirty="0"/>
              <a:t> will store a counter for the character value </a:t>
            </a:r>
            <a:r>
              <a:rPr lang="en-US" altLang="x-none" sz="2400" i="1" dirty="0"/>
              <a:t>‘A’ + i</a:t>
            </a:r>
            <a:r>
              <a:rPr lang="en-US" altLang="x-none" sz="2400" dirty="0"/>
              <a:t>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example: count of letter frequency for ”FIDDLE”</a:t>
            </a:r>
          </a:p>
        </p:txBody>
      </p:sp>
      <p:graphicFrame>
        <p:nvGraphicFramePr>
          <p:cNvPr id="176952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427476"/>
              </p:ext>
            </p:extLst>
          </p:nvPr>
        </p:nvGraphicFramePr>
        <p:xfrm>
          <a:off x="1143000" y="3911600"/>
          <a:ext cx="6740526" cy="1041400"/>
        </p:xfrm>
        <a:graphic>
          <a:graphicData uri="http://schemas.openxmlformats.org/drawingml/2006/table">
            <a:tbl>
              <a:tblPr/>
              <a:tblGrid>
                <a:gridCol w="84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77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4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62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36261">
                  <a:extLst>
                    <a:ext uri="{9D8B030D-6E8A-4147-A177-3AD203B41FA5}">
                      <a16:colId xmlns:a16="http://schemas.microsoft.com/office/drawing/2014/main" val="475308076"/>
                    </a:ext>
                  </a:extLst>
                </a:gridCol>
              </a:tblGrid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mr-IN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11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use 2D arrays to create a </a:t>
            </a:r>
            <a:r>
              <a:rPr lang="en-US" dirty="0" err="1"/>
              <a:t>ConsoleProgram</a:t>
            </a:r>
            <a:r>
              <a:rPr lang="en-US" dirty="0"/>
              <a:t> version of Tic-Tac-Toe.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31" y="1698172"/>
            <a:ext cx="3367338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/>
              <a:t>Practice: Shrink</a:t>
            </a:r>
          </a:p>
          <a:p>
            <a:r>
              <a:rPr lang="en-US" sz="3600" dirty="0"/>
              <a:t>Practice: Cryptogram</a:t>
            </a:r>
          </a:p>
          <a:p>
            <a:r>
              <a:rPr lang="en-US" sz="3600" dirty="0"/>
              <a:t>Practice: Tic-Tac-Toe</a:t>
            </a:r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Next Time: More data structures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7676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2D Arrays and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Shrink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Cryptogram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Tic-Tac-Toe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3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5427</TotalTime>
  <Words>1431</Words>
  <Application>Microsoft Macintosh PowerPoint</Application>
  <PresentationFormat>On-screen Show (4:3)</PresentationFormat>
  <Paragraphs>332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Andale Mono</vt:lpstr>
      <vt:lpstr>Arial</vt:lpstr>
      <vt:lpstr>Bangla MN</vt:lpstr>
      <vt:lpstr>Calibri</vt:lpstr>
      <vt:lpstr>Chalkboard</vt:lpstr>
      <vt:lpstr>Consolas</vt:lpstr>
      <vt:lpstr>Helvetica Neue</vt:lpstr>
      <vt:lpstr>Mangal</vt:lpstr>
      <vt:lpstr>Tahoma</vt:lpstr>
      <vt:lpstr>Times New Roman</vt:lpstr>
      <vt:lpstr>Verdana</vt:lpstr>
      <vt:lpstr>Wingdings</vt:lpstr>
      <vt:lpstr>DarkRedTop</vt:lpstr>
      <vt:lpstr>CS 106A, Lecture 18 Practice with 1D and 2D Arrays</vt:lpstr>
      <vt:lpstr>PowerPoint Presentation</vt:lpstr>
      <vt:lpstr>Plan for Today</vt:lpstr>
      <vt:lpstr>Plan for Today</vt:lpstr>
      <vt:lpstr>PowerPoint Presentation</vt:lpstr>
      <vt:lpstr>2D Arrays (“Matrices”)</vt:lpstr>
      <vt:lpstr>2D Arrays</vt:lpstr>
      <vt:lpstr>2D Arrays = Arrays of Arrays!</vt:lpstr>
      <vt:lpstr>Summary: 2D Arrays</vt:lpstr>
      <vt:lpstr>Limitations of 2D Arrays</vt:lpstr>
      <vt:lpstr>Images</vt:lpstr>
      <vt:lpstr>Images as 2D Arrays</vt:lpstr>
      <vt:lpstr>Example: Pointillism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Plan for Today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Shrink</vt:lpstr>
      <vt:lpstr>Plan for Today</vt:lpstr>
      <vt:lpstr>Cryptogram</vt:lpstr>
      <vt:lpstr>Letter Frequency</vt:lpstr>
      <vt:lpstr>Idea: Array of Counters</vt:lpstr>
      <vt:lpstr>Plan for Today</vt:lpstr>
      <vt:lpstr>Tic-Tac-Toe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Annie Hu</cp:lastModifiedBy>
  <cp:revision>445</cp:revision>
  <cp:lastPrinted>2017-07-26T09:13:08Z</cp:lastPrinted>
  <dcterms:created xsi:type="dcterms:W3CDTF">2017-04-27T05:20:22Z</dcterms:created>
  <dcterms:modified xsi:type="dcterms:W3CDTF">2018-07-25T02:22:27Z</dcterms:modified>
</cp:coreProperties>
</file>